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64" r:id="rId9"/>
    <p:sldId id="279" r:id="rId10"/>
    <p:sldId id="282" r:id="rId11"/>
    <p:sldId id="283" r:id="rId12"/>
    <p:sldId id="280" r:id="rId13"/>
    <p:sldId id="285" r:id="rId14"/>
    <p:sldId id="284" r:id="rId15"/>
    <p:sldId id="288" r:id="rId16"/>
    <p:sldId id="286" r:id="rId17"/>
    <p:sldId id="297" r:id="rId18"/>
    <p:sldId id="296" r:id="rId19"/>
    <p:sldId id="292" r:id="rId20"/>
    <p:sldId id="287" r:id="rId21"/>
    <p:sldId id="294" r:id="rId22"/>
    <p:sldId id="293" r:id="rId23"/>
    <p:sldId id="289" r:id="rId24"/>
    <p:sldId id="290" r:id="rId25"/>
    <p:sldId id="295" r:id="rId26"/>
    <p:sldId id="291" r:id="rId27"/>
    <p:sldId id="274" r:id="rId28"/>
  </p:sldIdLst>
  <p:sldSz cx="18288000" cy="10287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IBM Plex Sans" panose="020B0503050203000203" pitchFamily="34" charset="0"/>
      <p:regular r:id="rId35"/>
      <p:bold r:id="rId36"/>
      <p:italic r:id="rId37"/>
      <p:boldItalic r:id="rId38"/>
    </p:embeddedFont>
    <p:embeddedFont>
      <p:font typeface="IBM Plex Sans Medium" panose="020B0603050203000203" pitchFamily="34" charset="0"/>
      <p:regular r:id="rId39"/>
      <p:bold r:id="rId40"/>
      <p:italic r:id="rId41"/>
      <p:boldItalic r:id="rId42"/>
    </p:embeddedFont>
    <p:embeddedFont>
      <p:font typeface="IBM Plex Sans SemiBold" panose="020B0703050203000203" pitchFamily="34" charset="0"/>
      <p:regular r:id="rId43"/>
      <p:bold r:id="rId44"/>
      <p:italic r:id="rId45"/>
      <p:boldItalic r:id="rId46"/>
    </p:embeddedFont>
    <p:embeddedFont>
      <p:font typeface="July" panose="020006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hVzWeOpetmw/O1sh46ytUh/c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2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393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76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92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11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65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451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743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15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3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450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c7076be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bc7076be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740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594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156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5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209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496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878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28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61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4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11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81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1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-4725" y="8446846"/>
            <a:ext cx="18288000" cy="1857180"/>
          </a:xfrm>
          <a:custGeom>
            <a:avLst/>
            <a:gdLst/>
            <a:ahLst/>
            <a:cxnLst/>
            <a:rect l="l" t="t" r="r" b="b"/>
            <a:pathLst>
              <a:path w="24384000" h="1587333" extrusionOk="0">
                <a:moveTo>
                  <a:pt x="0" y="0"/>
                </a:moveTo>
                <a:lnTo>
                  <a:pt x="24384000" y="0"/>
                </a:lnTo>
                <a:lnTo>
                  <a:pt x="24384000" y="1587333"/>
                </a:lnTo>
                <a:lnTo>
                  <a:pt x="0" y="1587333"/>
                </a:lnTo>
                <a:close/>
              </a:path>
            </a:pathLst>
          </a:custGeom>
          <a:solidFill>
            <a:srgbClr val="020C45"/>
          </a:solidFill>
          <a:ln>
            <a:noFill/>
          </a:ln>
        </p:spPr>
      </p:sp>
      <p:sp>
        <p:nvSpPr>
          <p:cNvPr id="85" name="Google Shape;85;p2"/>
          <p:cNvSpPr/>
          <p:nvPr/>
        </p:nvSpPr>
        <p:spPr>
          <a:xfrm>
            <a:off x="11492350" y="9065150"/>
            <a:ext cx="4936823" cy="953317"/>
          </a:xfrm>
          <a:custGeom>
            <a:avLst/>
            <a:gdLst/>
            <a:ahLst/>
            <a:cxnLst/>
            <a:rect l="l" t="t" r="r" b="b"/>
            <a:pathLst>
              <a:path w="4936823" h="953317" extrusionOk="0">
                <a:moveTo>
                  <a:pt x="0" y="0"/>
                </a:moveTo>
                <a:lnTo>
                  <a:pt x="4936823" y="0"/>
                </a:lnTo>
                <a:lnTo>
                  <a:pt x="4936823" y="953317"/>
                </a:lnTo>
                <a:lnTo>
                  <a:pt x="0" y="953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86" name="Google Shape;86;p2"/>
          <p:cNvSpPr/>
          <p:nvPr/>
        </p:nvSpPr>
        <p:spPr>
          <a:xfrm>
            <a:off x="-4725" y="837598"/>
            <a:ext cx="18288000" cy="2275975"/>
          </a:xfrm>
          <a:custGeom>
            <a:avLst/>
            <a:gdLst/>
            <a:ahLst/>
            <a:cxnLst/>
            <a:rect l="l" t="t" r="r" b="b"/>
            <a:pathLst>
              <a:path w="24384000" h="2564479" extrusionOk="0">
                <a:moveTo>
                  <a:pt x="0" y="0"/>
                </a:moveTo>
                <a:lnTo>
                  <a:pt x="24384000" y="0"/>
                </a:lnTo>
                <a:lnTo>
                  <a:pt x="24384000" y="2564479"/>
                </a:lnTo>
                <a:lnTo>
                  <a:pt x="0" y="2564479"/>
                </a:lnTo>
                <a:close/>
              </a:path>
            </a:pathLst>
          </a:custGeom>
          <a:solidFill>
            <a:srgbClr val="020C45"/>
          </a:solidFill>
          <a:ln>
            <a:noFill/>
          </a:ln>
        </p:spPr>
      </p:sp>
      <p:sp>
        <p:nvSpPr>
          <p:cNvPr id="87" name="Google Shape;87;p2"/>
          <p:cNvSpPr txBox="1"/>
          <p:nvPr/>
        </p:nvSpPr>
        <p:spPr>
          <a:xfrm>
            <a:off x="1828851" y="9575038"/>
            <a:ext cx="58512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April</a:t>
            </a:r>
            <a:r>
              <a:rPr lang="en-US" sz="32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202</a:t>
            </a:r>
            <a:r>
              <a:rPr lang="en-US" sz="3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lang="en-US" sz="32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Semester</a:t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5162004" y="5465807"/>
            <a:ext cx="5771211" cy="639399"/>
          </a:xfrm>
          <a:custGeom>
            <a:avLst/>
            <a:gdLst/>
            <a:ahLst/>
            <a:cxnLst/>
            <a:rect l="l" t="t" r="r" b="b"/>
            <a:pathLst>
              <a:path w="12149917" h="936848" extrusionOk="0">
                <a:moveTo>
                  <a:pt x="0" y="0"/>
                </a:moveTo>
                <a:lnTo>
                  <a:pt x="12149917" y="0"/>
                </a:lnTo>
                <a:lnTo>
                  <a:pt x="12149917" y="936848"/>
                </a:lnTo>
                <a:lnTo>
                  <a:pt x="0" y="93684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89" name="Google Shape;89;p2"/>
          <p:cNvSpPr txBox="1"/>
          <p:nvPr/>
        </p:nvSpPr>
        <p:spPr>
          <a:xfrm>
            <a:off x="5162000" y="5504788"/>
            <a:ext cx="77898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1" b="1" i="0" u="none" strike="noStrike" cap="none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Md. Nazmul Alam Munna</a:t>
            </a:r>
            <a:endParaRPr sz="2981" b="1" i="0" u="none" strike="noStrike" cap="none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1" b="1">
                <a:latin typeface="IBM Plex Sans Medium"/>
                <a:ea typeface="IBM Plex Sans Medium"/>
                <a:cs typeface="IBM Plex Sans Medium"/>
                <a:sym typeface="IBM Plex Sans Medium"/>
              </a:rPr>
              <a:t>Roll: </a:t>
            </a:r>
            <a:r>
              <a:rPr lang="en-US" sz="2981" b="1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1024062304 </a:t>
            </a:r>
            <a:endParaRPr sz="2981" b="1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90" name="Google Shape;90;p2"/>
          <p:cNvGrpSpPr/>
          <p:nvPr/>
        </p:nvGrpSpPr>
        <p:grpSpPr>
          <a:xfrm>
            <a:off x="5162000" y="4487825"/>
            <a:ext cx="8902718" cy="741417"/>
            <a:chOff x="0" y="0"/>
            <a:chExt cx="13254009" cy="766402"/>
          </a:xfrm>
        </p:grpSpPr>
        <p:sp>
          <p:nvSpPr>
            <p:cNvPr id="91" name="Google Shape;91;p2"/>
            <p:cNvSpPr/>
            <p:nvPr/>
          </p:nvSpPr>
          <p:spPr>
            <a:xfrm>
              <a:off x="0" y="0"/>
              <a:ext cx="13254008" cy="766402"/>
            </a:xfrm>
            <a:custGeom>
              <a:avLst/>
              <a:gdLst/>
              <a:ahLst/>
              <a:cxnLst/>
              <a:rect l="l" t="t" r="r" b="b"/>
              <a:pathLst>
                <a:path w="13254008" h="766402" extrusionOk="0">
                  <a:moveTo>
                    <a:pt x="0" y="0"/>
                  </a:moveTo>
                  <a:lnTo>
                    <a:pt x="13254008" y="0"/>
                  </a:lnTo>
                  <a:lnTo>
                    <a:pt x="13254008" y="766402"/>
                  </a:lnTo>
                  <a:lnTo>
                    <a:pt x="0" y="766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2" name="Google Shape;92;p2"/>
            <p:cNvSpPr txBox="1"/>
            <p:nvPr/>
          </p:nvSpPr>
          <p:spPr>
            <a:xfrm>
              <a:off x="0" y="28575"/>
              <a:ext cx="13254009" cy="737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72" b="1" i="0" u="none" strike="noStrike" cap="none">
                  <a:solidFill>
                    <a:srgbClr val="020C45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Presented By</a:t>
              </a:r>
              <a:endParaRPr sz="1786"/>
            </a:p>
          </p:txBody>
        </p:sp>
      </p:grpSp>
      <p:cxnSp>
        <p:nvCxnSpPr>
          <p:cNvPr id="93" name="Google Shape;93;p2"/>
          <p:cNvCxnSpPr/>
          <p:nvPr/>
        </p:nvCxnSpPr>
        <p:spPr>
          <a:xfrm rot="10800000" flipH="1">
            <a:off x="5166550" y="5229369"/>
            <a:ext cx="3744600" cy="32700"/>
          </a:xfrm>
          <a:prstGeom prst="straightConnector1">
            <a:avLst/>
          </a:prstGeom>
          <a:noFill/>
          <a:ln w="76475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"/>
          <p:cNvSpPr txBox="1"/>
          <p:nvPr/>
        </p:nvSpPr>
        <p:spPr>
          <a:xfrm>
            <a:off x="1706625" y="8715765"/>
            <a:ext cx="79776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950" tIns="103950" rIns="103950" bIns="103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1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EEE 6003: Solar Photovoltaic Systems</a:t>
            </a:r>
            <a:endParaRPr sz="3411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2319825" y="940275"/>
            <a:ext cx="136389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Optimal coordination of deloaded PV and battery energy storage system for frequency stability: A two-stage methodology with cost-performance tradeoff.</a:t>
            </a:r>
            <a:endParaRPr sz="3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3110080" y="364074"/>
            <a:ext cx="12039298" cy="990218"/>
            <a:chOff x="-1728405" y="0"/>
            <a:chExt cx="16974988" cy="1320292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3545114" cy="1320292"/>
            </a:xfrm>
            <a:custGeom>
              <a:avLst/>
              <a:gdLst/>
              <a:ahLst/>
              <a:cxnLst/>
              <a:rect l="l" t="t" r="r" b="b"/>
              <a:pathLst>
                <a:path w="13545114" h="1320292" extrusionOk="0">
                  <a:moveTo>
                    <a:pt x="0" y="0"/>
                  </a:moveTo>
                  <a:lnTo>
                    <a:pt x="13545114" y="0"/>
                  </a:lnTo>
                  <a:lnTo>
                    <a:pt x="13545114" y="1320292"/>
                  </a:lnTo>
                  <a:lnTo>
                    <a:pt x="0" y="132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-1728405" y="66592"/>
              <a:ext cx="16974988" cy="12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08000"/>
                </a:lnSpc>
              </a:pPr>
              <a:r>
                <a:rPr lang="en-GB" sz="26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rPr>
                <a:t>Particle Swarm Optimization (PSO) Algorithm</a:t>
              </a:r>
              <a:r>
                <a:rPr lang="en-GB" sz="2600" dirty="0">
                  <a:latin typeface="IBM Plex Sans Medium" panose="020B0603050203000203" pitchFamily="34" charset="0"/>
                </a:rPr>
                <a:t> Methodology</a:t>
              </a:r>
              <a:endParaRPr lang="en-US" sz="2600" dirty="0">
                <a:latin typeface="IBM Plex Sans Medium" panose="020B0603050203000203" pitchFamily="34" charset="0"/>
              </a:endParaRPr>
            </a:p>
          </p:txBody>
        </p:sp>
      </p:grpSp>
      <p:cxnSp>
        <p:nvCxnSpPr>
          <p:cNvPr id="128" name="Google Shape;128;p3"/>
          <p:cNvCxnSpPr/>
          <p:nvPr/>
        </p:nvCxnSpPr>
        <p:spPr>
          <a:xfrm>
            <a:off x="3414617" y="1301671"/>
            <a:ext cx="11430225" cy="19125"/>
          </a:xfrm>
          <a:prstGeom prst="straightConnector1">
            <a:avLst/>
          </a:prstGeom>
          <a:noFill/>
          <a:ln w="88900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/>
              <p:nvPr/>
            </p:nvSpPr>
            <p:spPr>
              <a:xfrm>
                <a:off x="2264228" y="1852089"/>
                <a:ext cx="13759544" cy="160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swarm's particles attempt to keep track of two different types of best solutions (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personal best,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BEST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and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global best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BEST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) while updating their current location. </a:t>
                </a:r>
              </a:p>
              <a:p>
                <a:pPr marL="0" marR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particles follow the equations to update their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position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and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velocity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during the optimization process.</a:t>
                </a: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28" y="1852089"/>
                <a:ext cx="13759544" cy="1609736"/>
              </a:xfrm>
              <a:prstGeom prst="rect">
                <a:avLst/>
              </a:prstGeom>
              <a:blipFill>
                <a:blip r:embed="rId4"/>
                <a:stretch>
                  <a:fillRect l="-664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C797B8-5932-4EF6-8EEF-8C5156DA0DED}"/>
              </a:ext>
            </a:extLst>
          </p:cNvPr>
          <p:cNvGrpSpPr/>
          <p:nvPr/>
        </p:nvGrpSpPr>
        <p:grpSpPr>
          <a:xfrm>
            <a:off x="3619394" y="5475520"/>
            <a:ext cx="6734055" cy="2472952"/>
            <a:chOff x="1928131" y="5778797"/>
            <a:chExt cx="6734055" cy="24729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72F9A-632D-43D7-8620-54F88F897BC2}"/>
                    </a:ext>
                  </a:extLst>
                </p:cNvPr>
                <p:cNvSpPr txBox="1"/>
                <p:nvPr/>
              </p:nvSpPr>
              <p:spPr>
                <a:xfrm>
                  <a:off x="1971187" y="5778797"/>
                  <a:ext cx="66909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𝑖𝑡𝑒𝑟𝑎𝑡𝑖𝑜𝑛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𝑝𝑎𝑟𝑡𝑖𝑐𝑙𝑒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𝑛𝑢𝑚𝑏𝑒𝑟</m:t>
                        </m:r>
                      </m:oMath>
                    </m:oMathPara>
                  </a14:m>
                  <a:endPara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72F9A-632D-43D7-8620-54F88F897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187" y="5778797"/>
                  <a:ext cx="669099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38" r="-729" b="-377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499EF4-630F-46DC-A35C-23383041F758}"/>
                    </a:ext>
                  </a:extLst>
                </p:cNvPr>
                <p:cNvSpPr txBox="1"/>
                <p:nvPr/>
              </p:nvSpPr>
              <p:spPr>
                <a:xfrm>
                  <a:off x="2031118" y="6286242"/>
                  <a:ext cx="36932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cognitive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2</a:t>
                  </a: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499EF4-630F-46DC-A35C-23383041F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118" y="6286242"/>
                  <a:ext cx="369325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967" t="-24590" r="-4132" b="-49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510C67E-C2A3-45DA-B89B-F0251EFA0197}"/>
                    </a:ext>
                  </a:extLst>
                </p:cNvPr>
                <p:cNvSpPr txBox="1"/>
                <p:nvPr/>
              </p:nvSpPr>
              <p:spPr>
                <a:xfrm>
                  <a:off x="2031118" y="6806445"/>
                  <a:ext cx="32483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social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2</a:t>
                  </a: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510C67E-C2A3-45DA-B89B-F0251EFA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118" y="6806445"/>
                  <a:ext cx="32483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511" t="-26667" r="-4887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65CAE9-BB1A-4994-A0D6-CA8096D76574}"/>
                    </a:ext>
                  </a:extLst>
                </p:cNvPr>
                <p:cNvSpPr txBox="1"/>
                <p:nvPr/>
              </p:nvSpPr>
              <p:spPr>
                <a:xfrm>
                  <a:off x="2031118" y="7359842"/>
                  <a:ext cx="358778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𝑤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inertia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0.7</a:t>
                  </a: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65CAE9-BB1A-4994-A0D6-CA8096D7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118" y="7359842"/>
                  <a:ext cx="35877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211" t="-26667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4B86FF-A221-405E-905F-CC7F376AFC2E}"/>
                    </a:ext>
                  </a:extLst>
                </p:cNvPr>
                <p:cNvSpPr txBox="1"/>
                <p:nvPr/>
              </p:nvSpPr>
              <p:spPr>
                <a:xfrm>
                  <a:off x="1928131" y="7864014"/>
                  <a:ext cx="4272901" cy="387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ran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ran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between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4B86FF-A221-405E-905F-CC7F376AF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131" y="7864014"/>
                  <a:ext cx="4272901" cy="387735"/>
                </a:xfrm>
                <a:prstGeom prst="rect">
                  <a:avLst/>
                </a:prstGeom>
                <a:blipFill>
                  <a:blip r:embed="rId9"/>
                  <a:stretch>
                    <a:fillRect b="-265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/>
              <p:nvPr/>
            </p:nvSpPr>
            <p:spPr>
              <a:xfrm>
                <a:off x="3619394" y="3553857"/>
                <a:ext cx="9216570" cy="1547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𝒘</m:t>
                      </m:r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GB" sz="2400" b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ran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BEST</m:t>
                              </m:r>
                            </m:sub>
                          </m:s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GB" sz="2400" b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ran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BEST</m:t>
                              </m:r>
                            </m:sub>
                          </m:s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GB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394" y="3553857"/>
                <a:ext cx="9216570" cy="15470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39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58766" cy="100934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Step 3: </a:t>
                </a: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 time-domain dynamic simulation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/>
              <p:nvPr/>
            </p:nvSpPr>
            <p:spPr>
              <a:xfrm>
                <a:off x="2031118" y="1479536"/>
                <a:ext cx="14190075" cy="2855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Execute the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synchronous generator outage event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(dynamic simulation) with a substantial grid generation contribution.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effectLst/>
                    <a:ea typeface="Calibri" panose="020F0502020204030204" pitchFamily="34" charset="0"/>
                    <a:cs typeface="Vrinda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central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m</m:t>
                            </m:r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m</m:t>
                            </m:r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GB" sz="18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Repeated for all the particles.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8" y="1479536"/>
                <a:ext cx="14190075" cy="2855846"/>
              </a:xfrm>
              <a:prstGeom prst="rect">
                <a:avLst/>
              </a:prstGeom>
              <a:blipFill>
                <a:blip r:embed="rId4"/>
                <a:stretch>
                  <a:fillRect l="-644" b="-40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124;p3">
            <a:extLst>
              <a:ext uri="{FF2B5EF4-FFF2-40B4-BE49-F238E27FC236}">
                <a16:creationId xmlns:a16="http://schemas.microsoft.com/office/drawing/2014/main" id="{BDD6382B-F891-42D9-915E-9245446D235F}"/>
              </a:ext>
            </a:extLst>
          </p:cNvPr>
          <p:cNvGrpSpPr/>
          <p:nvPr/>
        </p:nvGrpSpPr>
        <p:grpSpPr>
          <a:xfrm>
            <a:off x="3414617" y="4783534"/>
            <a:ext cx="11458766" cy="1009344"/>
            <a:chOff x="74" y="0"/>
            <a:chExt cx="15278354" cy="1345792"/>
          </a:xfrm>
        </p:grpSpPr>
        <p:grpSp>
          <p:nvGrpSpPr>
            <p:cNvPr id="17" name="Google Shape;125;p3">
              <a:extLst>
                <a:ext uri="{FF2B5EF4-FFF2-40B4-BE49-F238E27FC236}">
                  <a16:creationId xmlns:a16="http://schemas.microsoft.com/office/drawing/2014/main" id="{F68D4FF8-749B-46D3-BEE0-04D559FBEE72}"/>
                </a:ext>
              </a:extLst>
            </p:cNvPr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9" name="Google Shape;126;p3">
                <a:extLst>
                  <a:ext uri="{FF2B5EF4-FFF2-40B4-BE49-F238E27FC236}">
                    <a16:creationId xmlns:a16="http://schemas.microsoft.com/office/drawing/2014/main" id="{66D9F97F-3165-4808-A17E-C715E4BBB243}"/>
                  </a:ext>
                </a:extLst>
              </p:cNvPr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0" name="Google Shape;127;p3">
                <a:extLst>
                  <a:ext uri="{FF2B5EF4-FFF2-40B4-BE49-F238E27FC236}">
                    <a16:creationId xmlns:a16="http://schemas.microsoft.com/office/drawing/2014/main" id="{11A6B6C0-16C2-4C04-A84F-8DB15BD50CCF}"/>
                  </a:ext>
                </a:extLst>
              </p:cNvPr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Step </a:t>
                </a:r>
                <a:r>
                  <a:rPr lang="en-GB" sz="2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4</a:t>
                </a: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: </a:t>
                </a:r>
                <a:r>
                  <a:rPr lang="en-GB" sz="2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Calculation of simulation parameters</a:t>
                </a:r>
              </a:p>
            </p:txBody>
          </p:sp>
        </p:grpSp>
        <p:cxnSp>
          <p:nvCxnSpPr>
            <p:cNvPr id="18" name="Google Shape;128;p3">
              <a:extLst>
                <a:ext uri="{FF2B5EF4-FFF2-40B4-BE49-F238E27FC236}">
                  <a16:creationId xmlns:a16="http://schemas.microsoft.com/office/drawing/2014/main" id="{42A1EDC2-CD96-4881-B76B-E5CCFFB8889E}"/>
                </a:ext>
              </a:extLst>
            </p:cNvPr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231667-4021-4645-948F-45804F1A4AB8}"/>
                  </a:ext>
                </a:extLst>
              </p:cNvPr>
              <p:cNvSpPr txBox="1"/>
              <p:nvPr/>
            </p:nvSpPr>
            <p:spPr>
              <a:xfrm>
                <a:off x="2031118" y="5951618"/>
                <a:ext cx="14190075" cy="324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frequency nadir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)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is determined from the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lowest value of central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𝒄𝒆𝒏𝒕𝒓𝒂𝒍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after the generation contingency event.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	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ROCOF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IR</m:t>
                        </m:r>
                      </m:den>
                    </m:f>
                  </m:oMath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denotes the size of the tripped SG (in MW),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rated frequency of the grid (in Hz)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231667-4021-4645-948F-45804F1A4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8" y="5951618"/>
                <a:ext cx="14190075" cy="3241785"/>
              </a:xfrm>
              <a:prstGeom prst="rect">
                <a:avLst/>
              </a:prstGeom>
              <a:blipFill>
                <a:blip r:embed="rId5"/>
                <a:stretch>
                  <a:fillRect l="-644" r="-687" b="-3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58766" cy="100934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</a:t>
                </a:r>
                <a:endParaRPr lang="en-US" sz="28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/>
              <p:nvPr/>
            </p:nvSpPr>
            <p:spPr>
              <a:xfrm>
                <a:off x="3207657" y="1812913"/>
                <a:ext cx="9013372" cy="5282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 on frequency response indices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lit/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lit/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ROCO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ROCOF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ROCO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 on generation of power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 of BESS parameter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SOC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57" y="1812913"/>
                <a:ext cx="9013372" cy="5282472"/>
              </a:xfrm>
              <a:prstGeom prst="rect">
                <a:avLst/>
              </a:prstGeom>
              <a:blipFill>
                <a:blip r:embed="rId4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84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226" name="Google Shape;226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227" name="Google Shape;227;p9"/>
          <p:cNvGrpSpPr/>
          <p:nvPr/>
        </p:nvGrpSpPr>
        <p:grpSpPr>
          <a:xfrm>
            <a:off x="17139618" y="9537243"/>
            <a:ext cx="1009562" cy="718947"/>
            <a:chOff x="0" y="-76200"/>
            <a:chExt cx="1346082" cy="958596"/>
          </a:xfrm>
        </p:grpSpPr>
        <p:sp>
          <p:nvSpPr>
            <p:cNvPr id="228" name="Google Shape;228;p9"/>
            <p:cNvSpPr/>
            <p:nvPr/>
          </p:nvSpPr>
          <p:spPr>
            <a:xfrm>
              <a:off x="0" y="0"/>
              <a:ext cx="1346082" cy="882396"/>
            </a:xfrm>
            <a:custGeom>
              <a:avLst/>
              <a:gdLst/>
              <a:ahLst/>
              <a:cxnLst/>
              <a:rect l="l" t="t" r="r" b="b"/>
              <a:pathLst>
                <a:path w="1346082" h="882396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82396"/>
                  </a:lnTo>
                  <a:lnTo>
                    <a:pt x="0" y="882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9" name="Google Shape;229;p9"/>
            <p:cNvSpPr txBox="1"/>
            <p:nvPr/>
          </p:nvSpPr>
          <p:spPr>
            <a:xfrm>
              <a:off x="0" y="-76200"/>
              <a:ext cx="1346082" cy="95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6932430" y="9594393"/>
            <a:ext cx="7223871" cy="557234"/>
            <a:chOff x="0" y="0"/>
            <a:chExt cx="12145119" cy="936848"/>
          </a:xfrm>
        </p:grpSpPr>
        <p:sp>
          <p:nvSpPr>
            <p:cNvPr id="231" name="Google Shape;231;p9"/>
            <p:cNvSpPr/>
            <p:nvPr/>
          </p:nvSpPr>
          <p:spPr>
            <a:xfrm>
              <a:off x="0" y="0"/>
              <a:ext cx="12145119" cy="936848"/>
            </a:xfrm>
            <a:custGeom>
              <a:avLst/>
              <a:gdLst/>
              <a:ahLst/>
              <a:cxnLst/>
              <a:rect l="l" t="t" r="r" b="b"/>
              <a:pathLst>
                <a:path w="12145119" h="936848" extrusionOk="0">
                  <a:moveTo>
                    <a:pt x="0" y="0"/>
                  </a:moveTo>
                  <a:lnTo>
                    <a:pt x="12145119" y="0"/>
                  </a:lnTo>
                  <a:lnTo>
                    <a:pt x="12145119" y="936848"/>
                  </a:lnTo>
                  <a:lnTo>
                    <a:pt x="0" y="936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9"/>
            <p:cNvSpPr txBox="1"/>
            <p:nvPr/>
          </p:nvSpPr>
          <p:spPr>
            <a:xfrm>
              <a:off x="0" y="57150"/>
              <a:ext cx="12145119" cy="879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1" i="0" u="none" strike="noStrike" cap="none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1024062304 Md. Nazmul Alam Munna</a:t>
              </a:r>
              <a:endParaRPr/>
            </a:p>
          </p:txBody>
        </p:sp>
      </p:grpSp>
      <p:pic>
        <p:nvPicPr>
          <p:cNvPr id="233" name="Google Shape;233;p9" title="EEE 6003 Presentation_page-0007.jpg"/>
          <p:cNvPicPr preferRelativeResize="0"/>
          <p:nvPr/>
        </p:nvPicPr>
        <p:blipFill rotWithShape="1">
          <a:blip r:embed="rId4">
            <a:alphaModFix/>
          </a:blip>
          <a:srcRect t="5979" b="31480"/>
          <a:stretch/>
        </p:blipFill>
        <p:spPr>
          <a:xfrm>
            <a:off x="3158108" y="25591"/>
            <a:ext cx="11971783" cy="1015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96FC5D-F043-44C2-B972-9B2CBEA44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5279" y="6404641"/>
            <a:ext cx="2299581" cy="304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FCE157-9BFB-4836-BFFB-EDCAE45EABAF}"/>
              </a:ext>
            </a:extLst>
          </p:cNvPr>
          <p:cNvCxnSpPr>
            <a:cxnSpLocks/>
          </p:cNvCxnSpPr>
          <p:nvPr/>
        </p:nvCxnSpPr>
        <p:spPr>
          <a:xfrm flipH="1">
            <a:off x="9755552" y="6614160"/>
            <a:ext cx="1954864" cy="45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15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616252"/>
            <a:ext cx="11458766" cy="100934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Step 7: </a:t>
                </a: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Formation of Linear Regression (LR) model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/>
              <p:nvPr/>
            </p:nvSpPr>
            <p:spPr>
              <a:xfrm>
                <a:off x="3035660" y="2305548"/>
                <a:ext cx="12207241" cy="3879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Dataset is utilized to find a relation between the deloaded PV size and the required BESS size. A linear regression (LR) model is expressed by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𝒐𝒑𝒕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𝑩𝑬𝑺𝑺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𝑫𝑷𝑽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Here, α</a:t>
                </a:r>
                <a:r>
                  <a:rPr lang="en-GB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1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and α</a:t>
                </a:r>
                <a:r>
                  <a:rPr lang="en-GB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2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are regression coefficients. </a:t>
                </a:r>
              </a:p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GB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Moreover, to evaluate the feasibility of the constructed model, goodness-of-fit parameters, i.e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., Root Mean Square Error (RMSE)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R2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and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Adjusted_R2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are evaluated.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60" y="2305548"/>
                <a:ext cx="12207241" cy="3879588"/>
              </a:xfrm>
              <a:prstGeom prst="rect">
                <a:avLst/>
              </a:prstGeom>
              <a:blipFill>
                <a:blip r:embed="rId4"/>
                <a:stretch>
                  <a:fillRect l="-799" r="-749" b="-2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860CA7A-F122-42E0-A8C8-69E2681E5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938" y="1471724"/>
            <a:ext cx="6977091" cy="7599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8AC11-FE1C-40CF-BB7A-76CC1D9A55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6" r="871"/>
          <a:stretch/>
        </p:blipFill>
        <p:spPr>
          <a:xfrm>
            <a:off x="8485631" y="2387106"/>
            <a:ext cx="5779009" cy="66222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DEBAE-DACB-41BA-9471-08DE227A8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5631" y="3293169"/>
            <a:ext cx="5525262" cy="5473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33439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Simulation scenarios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B5787F5-2CD9-45E0-8304-A8254CFC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213" y="1595313"/>
            <a:ext cx="11208881" cy="687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Simulation scenarios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80F714-7BC6-43EC-BE66-92924E7D3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1" y="1452047"/>
            <a:ext cx="9195036" cy="738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Simulation scenarios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1D411F-3812-493B-9753-07ACB89E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124" y="1810891"/>
            <a:ext cx="8243316" cy="43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LR model equation</a:t>
                </a:r>
                <a:endParaRPr lang="en-GB" sz="24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4EF4E4-1F82-40E6-8B39-F9EA478CE124}"/>
              </a:ext>
            </a:extLst>
          </p:cNvPr>
          <p:cNvGrpSpPr/>
          <p:nvPr/>
        </p:nvGrpSpPr>
        <p:grpSpPr>
          <a:xfrm>
            <a:off x="4981693" y="1296701"/>
            <a:ext cx="9412820" cy="7693597"/>
            <a:chOff x="4891561" y="1301814"/>
            <a:chExt cx="9159125" cy="7480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06DF7C-5041-490E-9BE7-032A08C0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561" y="1305541"/>
              <a:ext cx="4322902" cy="32794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F11757-882B-418A-B957-18B4590B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7783" y="1301814"/>
              <a:ext cx="4322903" cy="3283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2E2E60-3234-45C7-A467-CCCEB4DB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561" y="5244923"/>
              <a:ext cx="4326629" cy="32831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FF4AA8-4D8D-4190-8BD0-F4597200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7783" y="5244923"/>
              <a:ext cx="4322903" cy="32757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08A967-6FEA-4FC0-90F3-489FA93BC13B}"/>
                    </a:ext>
                  </a:extLst>
                </p:cNvPr>
                <p:cNvSpPr txBox="1"/>
                <p:nvPr/>
              </p:nvSpPr>
              <p:spPr>
                <a:xfrm>
                  <a:off x="5769603" y="4615733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1.002×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+84.96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08A967-6FEA-4FC0-90F3-489FA93BC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9603" y="4615733"/>
                  <a:ext cx="2566815" cy="227179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9F7FF4-E59D-485D-818F-2DA65A54E432}"/>
                    </a:ext>
                  </a:extLst>
                </p:cNvPr>
                <p:cNvSpPr txBox="1"/>
                <p:nvPr/>
              </p:nvSpPr>
              <p:spPr>
                <a:xfrm>
                  <a:off x="5729923" y="8555172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121.5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9F7FF4-E59D-485D-818F-2DA65A54E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923" y="8555172"/>
                  <a:ext cx="2566815" cy="227179"/>
                </a:xfrm>
                <a:prstGeom prst="rect">
                  <a:avLst/>
                </a:prstGeom>
                <a:blipFill>
                  <a:blip r:embed="rId9"/>
                  <a:stretch>
                    <a:fillRect r="-230" b="-1951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C92B42-3F98-4A31-A809-07216710B76B}"/>
                    </a:ext>
                  </a:extLst>
                </p:cNvPr>
                <p:cNvSpPr txBox="1"/>
                <p:nvPr/>
              </p:nvSpPr>
              <p:spPr>
                <a:xfrm>
                  <a:off x="10605763" y="4584984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.9995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+96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.21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C92B42-3F98-4A31-A809-07216710B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763" y="4584984"/>
                  <a:ext cx="2566815" cy="227179"/>
                </a:xfrm>
                <a:prstGeom prst="rect">
                  <a:avLst/>
                </a:prstGeom>
                <a:blipFill>
                  <a:blip r:embed="rId10"/>
                  <a:stretch>
                    <a:fillRect r="-230" b="-200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726FA4-4054-4237-BBA3-50F4FD7F6B66}"/>
                    </a:ext>
                  </a:extLst>
                </p:cNvPr>
                <p:cNvSpPr txBox="1"/>
                <p:nvPr/>
              </p:nvSpPr>
              <p:spPr>
                <a:xfrm>
                  <a:off x="10566083" y="8524423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36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159.9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726FA4-4054-4237-BBA3-50F4FD7F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083" y="8524423"/>
                  <a:ext cx="2566815" cy="227179"/>
                </a:xfrm>
                <a:prstGeom prst="rect">
                  <a:avLst/>
                </a:prstGeom>
                <a:blipFill>
                  <a:blip r:embed="rId11"/>
                  <a:stretch>
                    <a:fillRect b="-1951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0834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c7076becc_0_1"/>
          <p:cNvSpPr/>
          <p:nvPr/>
        </p:nvSpPr>
        <p:spPr>
          <a:xfrm>
            <a:off x="-4725" y="8799222"/>
            <a:ext cx="18288000" cy="1662731"/>
          </a:xfrm>
          <a:custGeom>
            <a:avLst/>
            <a:gdLst/>
            <a:ahLst/>
            <a:cxnLst/>
            <a:rect l="l" t="t" r="r" b="b"/>
            <a:pathLst>
              <a:path w="24384000" h="1587333" extrusionOk="0">
                <a:moveTo>
                  <a:pt x="0" y="0"/>
                </a:moveTo>
                <a:lnTo>
                  <a:pt x="24384000" y="0"/>
                </a:lnTo>
                <a:lnTo>
                  <a:pt x="24384000" y="1587333"/>
                </a:lnTo>
                <a:lnTo>
                  <a:pt x="0" y="158733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01" name="Google Shape;101;g3bc7076becc_0_1"/>
          <p:cNvSpPr/>
          <p:nvPr/>
        </p:nvSpPr>
        <p:spPr>
          <a:xfrm>
            <a:off x="11093225" y="9225652"/>
            <a:ext cx="4764034" cy="819853"/>
          </a:xfrm>
          <a:custGeom>
            <a:avLst/>
            <a:gdLst/>
            <a:ahLst/>
            <a:cxnLst/>
            <a:rect l="l" t="t" r="r" b="b"/>
            <a:pathLst>
              <a:path w="4936823" h="953317" extrusionOk="0">
                <a:moveTo>
                  <a:pt x="0" y="0"/>
                </a:moveTo>
                <a:lnTo>
                  <a:pt x="4936823" y="0"/>
                </a:lnTo>
                <a:lnTo>
                  <a:pt x="4936823" y="953317"/>
                </a:lnTo>
                <a:lnTo>
                  <a:pt x="0" y="953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9" b="-269"/>
            </a:stretch>
          </a:blipFill>
          <a:ln>
            <a:noFill/>
          </a:ln>
        </p:spPr>
      </p:sp>
      <p:grpSp>
        <p:nvGrpSpPr>
          <p:cNvPr id="102" name="Google Shape;102;g3bc7076becc_0_1"/>
          <p:cNvGrpSpPr/>
          <p:nvPr/>
        </p:nvGrpSpPr>
        <p:grpSpPr>
          <a:xfrm>
            <a:off x="3684494" y="752805"/>
            <a:ext cx="10919025" cy="1663065"/>
            <a:chOff x="0" y="-76200"/>
            <a:chExt cx="14558700" cy="2217420"/>
          </a:xfrm>
        </p:grpSpPr>
        <p:sp>
          <p:nvSpPr>
            <p:cNvPr id="103" name="Google Shape;103;g3bc7076becc_0_1"/>
            <p:cNvSpPr/>
            <p:nvPr/>
          </p:nvSpPr>
          <p:spPr>
            <a:xfrm>
              <a:off x="0" y="0"/>
              <a:ext cx="14558682" cy="2141220"/>
            </a:xfrm>
            <a:custGeom>
              <a:avLst/>
              <a:gdLst/>
              <a:ahLst/>
              <a:cxnLst/>
              <a:rect l="l" t="t" r="r" b="b"/>
              <a:pathLst>
                <a:path w="14558682" h="2141220" extrusionOk="0">
                  <a:moveTo>
                    <a:pt x="0" y="0"/>
                  </a:moveTo>
                  <a:lnTo>
                    <a:pt x="14558682" y="0"/>
                  </a:lnTo>
                  <a:lnTo>
                    <a:pt x="14558682" y="2141220"/>
                  </a:lnTo>
                  <a:lnTo>
                    <a:pt x="0" y="2141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4" name="Google Shape;104;g3bc7076becc_0_1"/>
            <p:cNvSpPr txBox="1"/>
            <p:nvPr/>
          </p:nvSpPr>
          <p:spPr>
            <a:xfrm>
              <a:off x="0" y="-76200"/>
              <a:ext cx="14558700" cy="221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none" strike="noStrike" cap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Multilayer Graphene-Based Hybrid 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none" strike="noStrike" cap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Broadband Optical Modulator</a:t>
              </a:r>
              <a:endParaRPr/>
            </a:p>
          </p:txBody>
        </p:sp>
      </p:grpSp>
      <p:pic>
        <p:nvPicPr>
          <p:cNvPr id="105" name="Google Shape;105;g3bc7076becc_0_1"/>
          <p:cNvPicPr preferRelativeResize="0"/>
          <p:nvPr/>
        </p:nvPicPr>
        <p:blipFill rotWithShape="1">
          <a:blip r:embed="rId4">
            <a:alphaModFix/>
          </a:blip>
          <a:srcRect t="3144" b="64573"/>
          <a:stretch/>
        </p:blipFill>
        <p:spPr>
          <a:xfrm>
            <a:off x="2074350" y="0"/>
            <a:ext cx="14589584" cy="62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bc7076becc_0_1" title="EEE 6003 Presentation_page-0001.jpg"/>
          <p:cNvPicPr preferRelativeResize="0"/>
          <p:nvPr/>
        </p:nvPicPr>
        <p:blipFill rotWithShape="1">
          <a:blip r:embed="rId5">
            <a:alphaModFix/>
          </a:blip>
          <a:srcRect t="81670" b="6410"/>
          <a:stretch/>
        </p:blipFill>
        <p:spPr>
          <a:xfrm>
            <a:off x="2117900" y="6279775"/>
            <a:ext cx="14502474" cy="230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g3bc7076becc_0_1"/>
          <p:cNvGrpSpPr/>
          <p:nvPr/>
        </p:nvGrpSpPr>
        <p:grpSpPr>
          <a:xfrm>
            <a:off x="3099300" y="8967876"/>
            <a:ext cx="7160108" cy="1190750"/>
            <a:chOff x="3099300" y="8967876"/>
            <a:chExt cx="7160108" cy="1190750"/>
          </a:xfrm>
        </p:grpSpPr>
        <p:sp>
          <p:nvSpPr>
            <p:cNvPr id="108" name="Google Shape;108;g3bc7076becc_0_1"/>
            <p:cNvSpPr txBox="1"/>
            <p:nvPr/>
          </p:nvSpPr>
          <p:spPr>
            <a:xfrm>
              <a:off x="3099306" y="9577526"/>
              <a:ext cx="6707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1024062304 Md. Nazmul Alam Munna</a:t>
              </a:r>
              <a:endParaRPr sz="24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grpSp>
          <p:nvGrpSpPr>
            <p:cNvPr id="109" name="Google Shape;109;g3bc7076becc_0_1"/>
            <p:cNvGrpSpPr/>
            <p:nvPr/>
          </p:nvGrpSpPr>
          <p:grpSpPr>
            <a:xfrm>
              <a:off x="3099300" y="8967876"/>
              <a:ext cx="7160108" cy="581009"/>
              <a:chOff x="0" y="0"/>
              <a:chExt cx="13254008" cy="766402"/>
            </a:xfrm>
          </p:grpSpPr>
          <p:sp>
            <p:nvSpPr>
              <p:cNvPr id="110" name="Google Shape;110;g3bc7076becc_0_1"/>
              <p:cNvSpPr/>
              <p:nvPr/>
            </p:nvSpPr>
            <p:spPr>
              <a:xfrm>
                <a:off x="0" y="0"/>
                <a:ext cx="13254008" cy="766402"/>
              </a:xfrm>
              <a:custGeom>
                <a:avLst/>
                <a:gdLst/>
                <a:ahLst/>
                <a:cxnLst/>
                <a:rect l="l" t="t" r="r" b="b"/>
                <a:pathLst>
                  <a:path w="13254008" h="766402" extrusionOk="0">
                    <a:moveTo>
                      <a:pt x="0" y="0"/>
                    </a:moveTo>
                    <a:lnTo>
                      <a:pt x="13254008" y="0"/>
                    </a:lnTo>
                    <a:lnTo>
                      <a:pt x="13254008" y="766402"/>
                    </a:lnTo>
                    <a:lnTo>
                      <a:pt x="0" y="7664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11" name="Google Shape;111;g3bc7076becc_0_1"/>
              <p:cNvSpPr txBox="1"/>
              <p:nvPr/>
            </p:nvSpPr>
            <p:spPr>
              <a:xfrm>
                <a:off x="0" y="28575"/>
                <a:ext cx="13254000" cy="73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8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i="0" u="none" strike="noStrike" cap="none">
                    <a:solidFill>
                      <a:schemeClr val="lt1"/>
                    </a:solidFill>
                    <a:latin typeface="IBM Plex Sans SemiBold"/>
                    <a:ea typeface="IBM Plex Sans SemiBold"/>
                    <a:cs typeface="IBM Plex Sans SemiBold"/>
                    <a:sym typeface="IBM Plex Sans SemiBold"/>
                  </a:rPr>
                  <a:t>Presented By</a:t>
                </a:r>
                <a:endParaRPr sz="2400">
                  <a:solidFill>
                    <a:schemeClr val="lt1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endParaRPr>
              </a:p>
            </p:txBody>
          </p:sp>
        </p:grpSp>
        <p:cxnSp>
          <p:nvCxnSpPr>
            <p:cNvPr id="112" name="Google Shape;112;g3bc7076becc_0_1"/>
            <p:cNvCxnSpPr/>
            <p:nvPr/>
          </p:nvCxnSpPr>
          <p:spPr>
            <a:xfrm rot="10800000" flipH="1">
              <a:off x="3099974" y="9548959"/>
              <a:ext cx="3350574" cy="28500"/>
            </a:xfrm>
            <a:prstGeom prst="straightConnector1">
              <a:avLst/>
            </a:prstGeom>
            <a:noFill/>
            <a:ln w="666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Equilibrium point combination</a:t>
                </a:r>
                <a:endParaRPr lang="en-GB" sz="24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5674E6-FE88-4D99-A9D2-450182A8A1B2}"/>
              </a:ext>
            </a:extLst>
          </p:cNvPr>
          <p:cNvGrpSpPr/>
          <p:nvPr/>
        </p:nvGrpSpPr>
        <p:grpSpPr>
          <a:xfrm>
            <a:off x="5026052" y="1289862"/>
            <a:ext cx="9372119" cy="7707276"/>
            <a:chOff x="4851881" y="1492107"/>
            <a:chExt cx="9228151" cy="74139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EA5641-BDF1-45FC-9050-9246B653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81" y="1549208"/>
              <a:ext cx="4326629" cy="35741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7EC7A8-4770-45BD-AF09-77BAEB387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8103" y="1492107"/>
              <a:ext cx="4391929" cy="36312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368206-C605-412F-BBA4-D71ECC4C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1881" y="5261532"/>
              <a:ext cx="4325838" cy="35741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0FF7A4-EB15-4827-9514-F578E824A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88102" y="5281066"/>
              <a:ext cx="4391929" cy="3624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442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Iterations for Initial Deloading</a:t>
                </a:r>
                <a:endParaRPr lang="en-GB" sz="18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D3C214-3073-4202-ABE9-7527A8FB3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941" y="1143991"/>
            <a:ext cx="9265645" cy="76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1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Equilibrium point combination</a:t>
                </a:r>
                <a:endParaRPr lang="en-GB" sz="24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06DAEA-7407-468A-8EB5-0F4E23281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73" y="1988437"/>
            <a:ext cx="16377654" cy="56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1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IBM Plex Sans Medium" panose="020B0603050203000203" pitchFamily="34" charset="0"/>
                  </a:rPr>
                  <a:t>Performance Analysis</a:t>
                </a:r>
                <a:endParaRPr lang="en-GB" sz="20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32BDED-D66B-4F5A-9936-BDA53B40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60" y="1300946"/>
            <a:ext cx="11097486" cy="78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IBM Plex Sans Medium" panose="020B0603050203000203" pitchFamily="34" charset="0"/>
                  </a:rPr>
                  <a:t>Performance Analysis</a:t>
                </a:r>
                <a:endParaRPr lang="en-GB" sz="20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31D1CB7-0335-4989-9419-D8DE2319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51" y="1212819"/>
            <a:ext cx="11064105" cy="4058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4AC12-A4E9-4558-8498-89F3DBA44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64" y="5352250"/>
            <a:ext cx="11199477" cy="40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5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IBM Plex Sans Medium" panose="020B0603050203000203" pitchFamily="34" charset="0"/>
                  </a:rPr>
                  <a:t>Performance Analysis</a:t>
                </a:r>
                <a:endParaRPr lang="en-GB" sz="20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77CEDD-9BE6-4B5F-A70D-1A9AD3C09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881" y="1203873"/>
            <a:ext cx="8763479" cy="74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Linear Regression (LR) model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B022BB-7DF8-4462-845C-68C3975D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20" y="1595313"/>
            <a:ext cx="12999520" cy="44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/>
          <p:nvPr/>
        </p:nvSpPr>
        <p:spPr>
          <a:xfrm>
            <a:off x="1028700" y="9233600"/>
            <a:ext cx="4936823" cy="953317"/>
          </a:xfrm>
          <a:custGeom>
            <a:avLst/>
            <a:gdLst/>
            <a:ahLst/>
            <a:cxnLst/>
            <a:rect l="l" t="t" r="r" b="b"/>
            <a:pathLst>
              <a:path w="4936823" h="953317" extrusionOk="0">
                <a:moveTo>
                  <a:pt x="0" y="0"/>
                </a:moveTo>
                <a:lnTo>
                  <a:pt x="4936823" y="0"/>
                </a:lnTo>
                <a:lnTo>
                  <a:pt x="4936823" y="953317"/>
                </a:lnTo>
                <a:lnTo>
                  <a:pt x="0" y="953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416" name="Google Shape;416;p19"/>
          <p:cNvSpPr txBox="1"/>
          <p:nvPr/>
        </p:nvSpPr>
        <p:spPr>
          <a:xfrm>
            <a:off x="11408151" y="9553638"/>
            <a:ext cx="5851149" cy="41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October 2024 Semester</a:t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5849540" y="1292390"/>
            <a:ext cx="6588919" cy="6588919"/>
          </a:xfrm>
          <a:custGeom>
            <a:avLst/>
            <a:gdLst/>
            <a:ahLst/>
            <a:cxnLst/>
            <a:rect l="l" t="t" r="r" b="b"/>
            <a:pathLst>
              <a:path w="8785225" h="8785225" extrusionOk="0">
                <a:moveTo>
                  <a:pt x="0" y="0"/>
                </a:moveTo>
                <a:lnTo>
                  <a:pt x="8785225" y="0"/>
                </a:lnTo>
                <a:lnTo>
                  <a:pt x="8785225" y="8785225"/>
                </a:lnTo>
                <a:lnTo>
                  <a:pt x="0" y="8785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rgbClr val="020C45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PV System Modelling</a:t>
                </a:r>
                <a:endParaRPr sz="3600" dirty="0"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94C6D7-23EB-4118-A5AF-8EF622DD6C75}"/>
              </a:ext>
            </a:extLst>
          </p:cNvPr>
          <p:cNvGrpSpPr/>
          <p:nvPr/>
        </p:nvGrpSpPr>
        <p:grpSpPr>
          <a:xfrm>
            <a:off x="1322470" y="2158551"/>
            <a:ext cx="15643060" cy="5969898"/>
            <a:chOff x="1322470" y="1854609"/>
            <a:chExt cx="15643060" cy="5969898"/>
          </a:xfrm>
        </p:grpSpPr>
        <p:pic>
          <p:nvPicPr>
            <p:cNvPr id="129" name="Google Shape;129;p3" title="EEE 6003 Presentation_page-0004.jpg"/>
            <p:cNvPicPr preferRelativeResize="0"/>
            <p:nvPr/>
          </p:nvPicPr>
          <p:blipFill rotWithShape="1">
            <a:blip r:embed="rId4">
              <a:alphaModFix/>
            </a:blip>
            <a:srcRect l="22125" t="69878" r="18824" b="8077"/>
            <a:stretch/>
          </p:blipFill>
          <p:spPr>
            <a:xfrm>
              <a:off x="9720356" y="1854609"/>
              <a:ext cx="7245174" cy="44569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21E7B5-2ED5-4A06-BD36-FD26CE1DDE83}"/>
                </a:ext>
              </a:extLst>
            </p:cNvPr>
            <p:cNvGrpSpPr/>
            <p:nvPr/>
          </p:nvGrpSpPr>
          <p:grpSpPr>
            <a:xfrm>
              <a:off x="1370229" y="4644326"/>
              <a:ext cx="7954636" cy="3180181"/>
              <a:chOff x="1317751" y="2853835"/>
              <a:chExt cx="7954636" cy="318018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AB64E8-317F-4A2F-9E1B-873A67F39FF8}"/>
                      </a:ext>
                    </a:extLst>
                  </p:cNvPr>
                  <p:cNvSpPr txBox="1"/>
                  <p:nvPr/>
                </p:nvSpPr>
                <p:spPr>
                  <a:xfrm>
                    <a:off x="2800716" y="4186821"/>
                    <a:ext cx="4988706" cy="54591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reserve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mpp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8AB64E8-317F-4A2F-9E1B-873A67F39F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0716" y="4186821"/>
                    <a:ext cx="4988706" cy="5459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D6574C1-CFE0-4DE9-ADF8-A66C227FC5C3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1" y="4976739"/>
                    <a:ext cx="7954636" cy="1057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>
                      <a:lnSpc>
                        <a:spcPct val="130000"/>
                      </a:lnSpc>
                    </a:pPr>
                    <a:r>
                      <a:rPr lang="en-GB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When a power outage happens, lowering the operational voltage from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deload</m:t>
                            </m:r>
                          </m:sub>
                        </m:sSub>
                      </m:oMath>
                    </a14:m>
                    <a:r>
                      <a:rPr lang="en-GB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boosts the PV power output.</a:t>
                    </a:r>
                  </a:p>
                </p:txBody>
              </p:sp>
            </mc:Choice>
            <mc:Fallback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0D6574C1-CFE0-4DE9-ADF8-A66C227FC5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1" y="4976739"/>
                    <a:ext cx="7954636" cy="10572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26" r="-1149" b="-924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39C68FC-E9F3-4D84-B551-1809791C5A87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1" y="2853835"/>
                    <a:ext cx="7564992" cy="108690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>
                      <a:lnSpc>
                        <a:spcPct val="130000"/>
                      </a:lnSpc>
                    </a:pPr>
                    <a:r>
                      <a:rPr lang="en-GB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When a PV system is operated at a voltage higher than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mpp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oMath>
                    </a14:m>
                    <a:r>
                      <a:rPr lang="en-GB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 the corresponding output power decreases.</a:t>
                    </a:r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239C68FC-E9F3-4D84-B551-1809791C5A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1" y="2853835"/>
                    <a:ext cx="7564992" cy="108690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289" r="-1209" b="-674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B9DF85-3F92-41FD-B777-F2E6E0054A1F}"/>
                </a:ext>
              </a:extLst>
            </p:cNvPr>
            <p:cNvSpPr txBox="1"/>
            <p:nvPr/>
          </p:nvSpPr>
          <p:spPr>
            <a:xfrm>
              <a:off x="9792931" y="6402153"/>
              <a:ext cx="710002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2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Fig. </a:t>
              </a:r>
              <a:r>
                <a:rPr lang="en-GB" sz="22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Deloaded operation mechanism of a PV system.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92F4D08-D5FD-4A90-AFD1-58422378B3EC}"/>
                </a:ext>
              </a:extLst>
            </p:cNvPr>
            <p:cNvGrpSpPr/>
            <p:nvPr/>
          </p:nvGrpSpPr>
          <p:grpSpPr>
            <a:xfrm>
              <a:off x="1322470" y="1865673"/>
              <a:ext cx="6948377" cy="2150573"/>
              <a:chOff x="1322470" y="2079659"/>
              <a:chExt cx="6948377" cy="215057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7460C7F-4984-4BFC-907D-CB4FF7DDBDBE}"/>
                      </a:ext>
                    </a:extLst>
                  </p:cNvPr>
                  <p:cNvSpPr txBox="1"/>
                  <p:nvPr/>
                </p:nvSpPr>
                <p:spPr>
                  <a:xfrm>
                    <a:off x="1370229" y="2079659"/>
                    <a:ext cx="6067815" cy="7859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mpp</m:t>
                              </m:r>
                            </m:sub>
                          </m:sSub>
                          <m:r>
                            <a:rPr lang="en-GB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mpp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GB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GB" sz="24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𝒍𝒏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func>
                                <m:func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𝒍𝒏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𝑬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nor/>
                                            </m:rPr>
                                            <a:rPr lang="en-GB" sz="24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stc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𝜼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 sz="24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stc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GB" sz="24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E7460C7F-4984-4BFC-907D-CB4FF7DDBD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70229" y="2079659"/>
                    <a:ext cx="6067815" cy="7859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538DB6-2FC0-4B11-9926-A46210B57E66}"/>
                      </a:ext>
                    </a:extLst>
                  </p:cNvPr>
                  <p:cNvSpPr txBox="1"/>
                  <p:nvPr/>
                </p:nvSpPr>
                <p:spPr>
                  <a:xfrm>
                    <a:off x="1322470" y="3228362"/>
                    <a:ext cx="6948377" cy="44544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mpp</m:t>
                              </m:r>
                              <m:r>
                                <m:rPr>
                                  <m:lit/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stc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defined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by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PV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module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manufacturer</m:t>
                          </m:r>
                        </m:oMath>
                      </m:oMathPara>
                    </a14:m>
                    <a:endPara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6538DB6-2FC0-4B11-9926-A46210B57E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2470" y="3228362"/>
                    <a:ext cx="6948377" cy="4454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465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EF6726E-1B7D-4C9C-93BE-B45484EE9A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25385" y="3860900"/>
                    <a:ext cx="492365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η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a14:m>
                    <a:r>
                      <a:rPr lang="en-GB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= temperature dependence factor</a:t>
                    </a:r>
                  </a:p>
                </p:txBody>
              </p:sp>
            </mc:Choice>
            <mc:Fallback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EF6726E-1B7D-4C9C-93BE-B45484EE9A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5385" y="3860900"/>
                    <a:ext cx="4923656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228" t="-24590" b="-4918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 err="1">
                    <a:solidFill>
                      <a:srgbClr val="020C45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Deloaded</a:t>
                </a:r>
                <a:r>
                  <a:rPr lang="en-US" sz="3600" b="1" dirty="0">
                    <a:solidFill>
                      <a:srgbClr val="020C45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 PV System Modelling</a:t>
                </a:r>
                <a:endParaRPr sz="3600" dirty="0"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0B89A0-D61F-45EF-90B5-BC3093248E7B}"/>
              </a:ext>
            </a:extLst>
          </p:cNvPr>
          <p:cNvGrpSpPr/>
          <p:nvPr/>
        </p:nvGrpSpPr>
        <p:grpSpPr>
          <a:xfrm>
            <a:off x="2740227" y="1897493"/>
            <a:ext cx="12807545" cy="5595229"/>
            <a:chOff x="2418000" y="1662069"/>
            <a:chExt cx="12807545" cy="55952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C496360-7B5E-453E-8CD1-A1BFAD9D9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690" t="6029" r="14670" b="72015"/>
            <a:stretch/>
          </p:blipFill>
          <p:spPr>
            <a:xfrm>
              <a:off x="2418000" y="1662069"/>
              <a:ext cx="9643024" cy="3940493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94E8CB-4781-4A87-BF3E-65B89E85EDC3}"/>
                </a:ext>
              </a:extLst>
            </p:cNvPr>
            <p:cNvGrpSpPr/>
            <p:nvPr/>
          </p:nvGrpSpPr>
          <p:grpSpPr>
            <a:xfrm>
              <a:off x="8415040" y="4800600"/>
              <a:ext cx="6810505" cy="2456698"/>
              <a:chOff x="1291475" y="2499688"/>
              <a:chExt cx="6810505" cy="24566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882F511-D5EE-4370-BCDF-6E15AC8BFD30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0" y="2499688"/>
                    <a:ext cx="5475089" cy="4535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GB" sz="2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mpp</m:t>
                              </m:r>
                            </m:sub>
                          </m:sSub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deload</m:t>
                              </m:r>
                            </m:sub>
                          </m:sSub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GB" sz="2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𝜟</m:t>
                          </m:r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GB" sz="26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882F511-D5EE-4370-BCDF-6E15AC8BF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0" y="2499688"/>
                    <a:ext cx="5475089" cy="4535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1072F9A-632D-43D7-8620-54F88F897BC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0" y="3353318"/>
                    <a:ext cx="4142224" cy="3965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𝑂𝑢𝑡𝑝𝑢𝑡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𝑉𝑜𝑙𝑡𝑎𝑔𝑒</m:t>
                          </m:r>
                        </m:oMath>
                      </m:oMathPara>
                    </a14:m>
                    <a:endParaRPr lang="en-GB" sz="105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1072F9A-632D-43D7-8620-54F88F897B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0" y="3353318"/>
                    <a:ext cx="4142224" cy="3965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25" r="-2209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0499EF4-630F-46DC-A35C-23383041F758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0" y="3985992"/>
                    <a:ext cx="678423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𝑝𝑟𝑜𝑝𝑜𝑟𝑡𝑖𝑜𝑛𝑎𝑙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𝑓𝑟𝑒𝑞𝑢𝑒𝑛𝑐𝑦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𝑑𝑒𝑣𝑖𝑎𝑡𝑜𝑛</m:t>
                          </m:r>
                        </m:oMath>
                      </m:oMathPara>
                    </a14:m>
                    <a:endParaRPr lang="en-GB" sz="105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0499EF4-630F-46DC-A35C-23383041F7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0" y="3985992"/>
                    <a:ext cx="678423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9" r="-719" b="-3606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510C67E-C2A3-45DA-B89B-F0251EFA0197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475" y="4587054"/>
                    <a:ext cx="461677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𝑃𝑟𝑜𝑝𝑜𝑟𝑡𝑖𝑜𝑛𝑎𝑙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</m:oMath>
                      </m:oMathPara>
                    </a14:m>
                    <a:endParaRPr lang="en-GB" sz="105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510C67E-C2A3-45DA-B89B-F0251EFA01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475" y="4587054"/>
                    <a:ext cx="461677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87" r="-792" b="-3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B195D-FE6E-400F-A2C1-3695D7576763}"/>
              </a:ext>
            </a:extLst>
          </p:cNvPr>
          <p:cNvSpPr txBox="1"/>
          <p:nvPr/>
        </p:nvSpPr>
        <p:spPr>
          <a:xfrm>
            <a:off x="4824224" y="8128313"/>
            <a:ext cx="8630114" cy="52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This rapid reaction is akin to the governor's response to SGs.</a:t>
            </a:r>
          </a:p>
        </p:txBody>
      </p:sp>
    </p:spTree>
    <p:extLst>
      <p:ext uri="{BB962C8B-B14F-4D97-AF65-F5344CB8AC3E}">
        <p14:creationId xmlns:p14="http://schemas.microsoft.com/office/powerpoint/2010/main" val="118003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 dirty="0">
                    <a:latin typeface="IBM Plex Sans Medium" panose="020B0603050203000203" pitchFamily="34" charset="0"/>
                  </a:rPr>
                  <a:t>BESS Modelling for Frequency Support</a:t>
                </a:r>
                <a:endParaRPr lang="en-US" sz="36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7858A7-775B-4B35-8102-4B794B774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9" t="31089" r="17755" b="34939"/>
          <a:stretch/>
        </p:blipFill>
        <p:spPr>
          <a:xfrm>
            <a:off x="5533957" y="3304265"/>
            <a:ext cx="7529939" cy="51658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6C0AD-8404-49FE-9E41-6084FD7227C5}"/>
              </a:ext>
            </a:extLst>
          </p:cNvPr>
          <p:cNvSpPr txBox="1"/>
          <p:nvPr/>
        </p:nvSpPr>
        <p:spPr>
          <a:xfrm>
            <a:off x="4824223" y="8389271"/>
            <a:ext cx="9254633" cy="52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Fig.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 schematic diagram of the frequency-responsive BESS model.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E17FF-98BF-43F7-9E26-24861557CD1C}"/>
              </a:ext>
            </a:extLst>
          </p:cNvPr>
          <p:cNvSpPr txBox="1"/>
          <p:nvPr/>
        </p:nvSpPr>
        <p:spPr>
          <a:xfrm>
            <a:off x="3424168" y="1816847"/>
            <a:ext cx="11430225" cy="1008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BESS can store and provide reserved active power with a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quick response time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. 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 total of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three controllers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are required to make the BESS frequency responsive.</a:t>
            </a:r>
          </a:p>
        </p:txBody>
      </p:sp>
    </p:spTree>
    <p:extLst>
      <p:ext uri="{BB962C8B-B14F-4D97-AF65-F5344CB8AC3E}">
        <p14:creationId xmlns:p14="http://schemas.microsoft.com/office/powerpoint/2010/main" val="218025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 dirty="0">
                    <a:latin typeface="IBM Plex Sans Medium" panose="020B0603050203000203" pitchFamily="34" charset="0"/>
                  </a:rPr>
                  <a:t>BESS Modelling for Frequency Support</a:t>
                </a:r>
                <a:endParaRPr lang="en-US" sz="36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557E281-0527-4491-8769-50D01ACA5D48}"/>
              </a:ext>
            </a:extLst>
          </p:cNvPr>
          <p:cNvGrpSpPr/>
          <p:nvPr/>
        </p:nvGrpSpPr>
        <p:grpSpPr>
          <a:xfrm>
            <a:off x="2730816" y="1767827"/>
            <a:ext cx="12253546" cy="6751346"/>
            <a:chOff x="2701319" y="1695262"/>
            <a:chExt cx="12253546" cy="67513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8AB943D-F9B9-4074-AD01-FCD391AE17AF}"/>
                </a:ext>
              </a:extLst>
            </p:cNvPr>
            <p:cNvGrpSpPr/>
            <p:nvPr/>
          </p:nvGrpSpPr>
          <p:grpSpPr>
            <a:xfrm>
              <a:off x="3172980" y="5347790"/>
              <a:ext cx="6784230" cy="995391"/>
              <a:chOff x="8763542" y="6522328"/>
              <a:chExt cx="6784230" cy="995391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1072F9A-632D-43D7-8620-54F88F897BC2}"/>
                      </a:ext>
                    </a:extLst>
                  </p:cNvPr>
                  <p:cNvSpPr txBox="1"/>
                  <p:nvPr/>
                </p:nvSpPr>
                <p:spPr>
                  <a:xfrm>
                    <a:off x="8763542" y="7148387"/>
                    <a:ext cx="403431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𝑃𝑟𝑜𝑝𝑜𝑟𝑡𝑖𝑜𝑛𝑎𝑙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𝐶𝑜𝑛𝑡𝑟𝑜𝑙𝑙𝑒𝑟</m:t>
                          </m:r>
                        </m:oMath>
                      </m:oMathPara>
                    </a14:m>
                    <a:endParaRPr lang="en-GB" sz="105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1072F9A-632D-43D7-8620-54F88F897B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542" y="7148387"/>
                    <a:ext cx="403431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208" r="-1360" b="-3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0499EF4-630F-46DC-A35C-23383041F75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3542" y="6522328"/>
                    <a:ext cx="678423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𝑆𝑖𝑔𝑛𝑎𝑙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𝑝𝑟𝑜𝑝𝑜𝑟𝑡𝑖𝑜𝑛𝑎𝑙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𝑓𝑟𝑒𝑞𝑢𝑒𝑛𝑐𝑦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𝑑𝑒𝑣𝑖𝑎𝑡𝑜𝑛</m:t>
                          </m:r>
                        </m:oMath>
                      </m:oMathPara>
                    </a14:m>
                    <a:endParaRPr lang="en-GB" sz="105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0499EF4-630F-46DC-A35C-23383041F7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3542" y="6522328"/>
                    <a:ext cx="678423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39" r="-719" b="-37705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0B195D-FE6E-400F-A2C1-3695D7576763}"/>
                    </a:ext>
                  </a:extLst>
                </p:cNvPr>
                <p:cNvSpPr txBox="1"/>
                <p:nvPr/>
              </p:nvSpPr>
              <p:spPr>
                <a:xfrm>
                  <a:off x="3172980" y="6758967"/>
                  <a:ext cx="11781885" cy="16876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algn="just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GB" sz="2400" dirty="0"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  <a:ea typeface="Cambria Math" panose="02040503050406030204" pitchFamily="18" charset="0"/>
                      <a:cs typeface="Vrinda" panose="020B0502040204020203" pitchFamily="34" charset="0"/>
                    </a:rPr>
                    <a:t>Additionally, the </a:t>
                  </a:r>
                  <a:r>
                    <a:rPr lang="en-GB" sz="2400" b="1" dirty="0"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  <a:ea typeface="Cambria Math" panose="02040503050406030204" pitchFamily="18" charset="0"/>
                      <a:cs typeface="Vrinda" panose="020B0502040204020203" pitchFamily="34" charset="0"/>
                    </a:rPr>
                    <a:t>State of Charge (SOC) </a:t>
                  </a:r>
                  <a:r>
                    <a:rPr lang="en-GB" sz="2400" dirty="0"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  <a:ea typeface="Cambria Math" panose="02040503050406030204" pitchFamily="18" charset="0"/>
                      <a:cs typeface="Vrinda" panose="020B0502040204020203" pitchFamily="34" charset="0"/>
                    </a:rPr>
                    <a:t>is a very important parameter that functions as a signal to regulate the power flow. </a:t>
                  </a:r>
                </a:p>
                <a:p>
                  <a:pPr algn="just">
                    <a:lnSpc>
                      <a:spcPct val="150000"/>
                    </a:lnSpc>
                    <a:spcAft>
                      <a:spcPts val="800"/>
                    </a:spcAft>
                  </a:pPr>
                  <a:r>
                    <a:rPr lang="en-GB" sz="2400" b="1" dirty="0">
                      <a:solidFill>
                        <a:schemeClr val="tx1"/>
                      </a:solidFill>
                      <a:effectLst/>
                      <a:latin typeface="Cambria Math" panose="02040503050406030204" pitchFamily="18" charset="0"/>
                      <a:ea typeface="Cambria Math" panose="02040503050406030204" pitchFamily="18" charset="0"/>
                      <a:cs typeface="Vrinda" panose="020B0502040204020203" pitchFamily="34" charset="0"/>
                    </a:rPr>
                    <a:t>The BESS's terminal output DC voltage: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DC</m:t>
                          </m:r>
                        </m:sub>
                      </m:sSub>
                      <m:r>
                        <a:rPr lang="en-GB" sz="2400" b="0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max</m:t>
                          </m:r>
                        </m:sub>
                      </m:sSub>
                      <m:r>
                        <a:rPr lang="en-GB" sz="2400" b="0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GB" sz="24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SOC</m:t>
                      </m:r>
                      <m:r>
                        <a:rPr lang="en-GB" sz="2400" b="0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V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min</m:t>
                          </m:r>
                        </m:sub>
                      </m:sSub>
                      <m:r>
                        <a:rPr lang="en-GB" sz="2400" b="0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×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</m:ctrlPr>
                        </m:dPr>
                        <m:e>
                          <m:r>
                            <a:rPr lang="en-GB" sz="24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1−</m:t>
                          </m:r>
                          <m:r>
                            <m:rPr>
                              <m:nor/>
                            </m:rPr>
                            <a:rPr lang="en-GB" sz="24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SOC</m:t>
                          </m:r>
                        </m:e>
                      </m:d>
                      <m:r>
                        <a:rPr lang="en-GB" sz="2400" b="0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Vrinda" panose="020B0502040204020203" pitchFamily="34" charset="0"/>
                        </a:rPr>
                        <m:t>IZ</m:t>
                      </m:r>
                    </m:oMath>
                  </a14:m>
                  <a:endParaRPr lang="en-GB" sz="2400" dirty="0">
                    <a:solidFill>
                      <a:schemeClr val="tx1"/>
                    </a:solidFill>
                    <a:effectLst/>
                    <a:latin typeface="July" panose="02000600000000000000" pitchFamily="2" charset="0"/>
                    <a:ea typeface="Calibri" panose="020F0502020204030204" pitchFamily="34" charset="0"/>
                    <a:cs typeface="Vrinda" panose="020B0502040204020203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0B195D-FE6E-400F-A2C1-3695D7576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2980" y="6758967"/>
                  <a:ext cx="11781885" cy="1687641"/>
                </a:xfrm>
                <a:prstGeom prst="rect">
                  <a:avLst/>
                </a:prstGeom>
                <a:blipFill>
                  <a:blip r:embed="rId6"/>
                  <a:stretch>
                    <a:fillRect l="-776" r="-828" b="-577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4AB7B48-543A-4A49-AD5C-7C89B59F7100}"/>
                </a:ext>
              </a:extLst>
            </p:cNvPr>
            <p:cNvGrpSpPr/>
            <p:nvPr/>
          </p:nvGrpSpPr>
          <p:grpSpPr>
            <a:xfrm>
              <a:off x="11387414" y="3428184"/>
              <a:ext cx="3567451" cy="2288938"/>
              <a:chOff x="3073317" y="4976010"/>
              <a:chExt cx="3567451" cy="228893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882F511-D5EE-4370-BCDF-6E15AC8BFD30}"/>
                      </a:ext>
                    </a:extLst>
                  </p:cNvPr>
                  <p:cNvSpPr txBox="1"/>
                  <p:nvPr/>
                </p:nvSpPr>
                <p:spPr>
                  <a:xfrm>
                    <a:off x="3073317" y="6865993"/>
                    <a:ext cx="2124428" cy="3989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𝐾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 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Vrinda" panose="020B0502040204020203" pitchFamily="34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𝑓</m:t>
                              </m:r>
                            </m:sub>
                          </m:sSub>
                        </m:oMath>
                      </m:oMathPara>
                    </a14:m>
                    <a:endParaRPr lang="en-GB" sz="2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882F511-D5EE-4370-BCDF-6E15AC8BF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317" y="6865993"/>
                    <a:ext cx="2124428" cy="39895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61" r="-2011" b="-2575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B80317A-4459-45E0-89A4-C74A83F391C9}"/>
                      </a:ext>
                    </a:extLst>
                  </p:cNvPr>
                  <p:cNvSpPr txBox="1"/>
                  <p:nvPr/>
                </p:nvSpPr>
                <p:spPr>
                  <a:xfrm>
                    <a:off x="3073317" y="5693760"/>
                    <a:ext cx="3567451" cy="82381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Vrinda" panose="020B0502040204020203" pitchFamily="34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Vrinda" panose="020B0502040204020203" pitchFamily="34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𝑓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,  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𝑖𝑓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 &amp;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𝑓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 panose="020B0502040204020203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 panose="020B0502040204020203" pitchFamily="34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0,  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𝑖𝑓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Δ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𝑓</m:t>
                                  </m:r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Vrinda" panose="020B0502040204020203" pitchFamily="34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 panose="020B0502040204020203" pitchFamily="34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Vrinda" panose="020B0502040204020203" pitchFamily="34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en-GB" sz="2400" b="1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CB80317A-4459-45E0-89A4-C74A83F391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317" y="5693760"/>
                    <a:ext cx="3567451" cy="82381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74138A-A34B-4053-A009-BF30A80F5496}"/>
                      </a:ext>
                    </a:extLst>
                  </p:cNvPr>
                  <p:cNvSpPr txBox="1"/>
                  <p:nvPr/>
                </p:nvSpPr>
                <p:spPr>
                  <a:xfrm>
                    <a:off x="3073317" y="4976010"/>
                    <a:ext cx="1702196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Δ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𝑓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Vrinda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Vrinda" panose="020B0502040204020203" pitchFamily="34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Vrinda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Vrinda" panose="020B0502040204020203" pitchFamily="34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Vrinda" panose="020B0502040204020203" pitchFamily="34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GB" sz="2400" dirty="0">
                      <a:solidFill>
                        <a:schemeClr val="tx1"/>
                      </a:solidFill>
                      <a:latin typeface="July" panose="02000600000000000000" pitchFamily="2" charset="0"/>
                      <a:ea typeface="Calibri" panose="020F0502020204030204" pitchFamily="34" charset="0"/>
                      <a:cs typeface="Vrinda" panose="020B0502040204020203" pitchFamily="34" charset="0"/>
                    </a:endParaRPr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A174138A-A34B-4053-A009-BF30A80F54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3317" y="4976010"/>
                    <a:ext cx="170219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943" t="-3279" r="-1792" b="-311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2E7703F-73EA-421F-AA7F-FF4791528347}"/>
                </a:ext>
              </a:extLst>
            </p:cNvPr>
            <p:cNvGrpSpPr/>
            <p:nvPr/>
          </p:nvGrpSpPr>
          <p:grpSpPr>
            <a:xfrm>
              <a:off x="2701319" y="1695262"/>
              <a:ext cx="7727552" cy="2862579"/>
              <a:chOff x="2551470" y="2087390"/>
              <a:chExt cx="7727552" cy="286257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34C87-24E9-44E1-9C6B-FA07A9BBE1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5439" t="68066" r="50000" b="22104"/>
              <a:stretch/>
            </p:blipFill>
            <p:spPr>
              <a:xfrm>
                <a:off x="2551470" y="2087390"/>
                <a:ext cx="7727552" cy="2272964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EBAF57-D1CA-40C6-8549-07007A91CCC5}"/>
                  </a:ext>
                </a:extLst>
              </p:cNvPr>
              <p:cNvSpPr txBox="1"/>
              <p:nvPr/>
            </p:nvSpPr>
            <p:spPr>
              <a:xfrm>
                <a:off x="2737211" y="4463361"/>
                <a:ext cx="7356070" cy="486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GB" sz="22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Fig. </a:t>
                </a:r>
                <a:r>
                  <a:rPr lang="en-GB" sz="2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Frequency controller operation of the BESS model.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462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 dirty="0">
                    <a:latin typeface="IBM Plex Sans Medium" panose="020B0603050203000203" pitchFamily="34" charset="0"/>
                  </a:rPr>
                  <a:t>Proposed Methodology</a:t>
                </a:r>
                <a:endParaRPr lang="en-US" sz="36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B195D-FE6E-400F-A2C1-3695D7576763}"/>
              </a:ext>
            </a:extLst>
          </p:cNvPr>
          <p:cNvSpPr txBox="1"/>
          <p:nvPr/>
        </p:nvSpPr>
        <p:spPr>
          <a:xfrm>
            <a:off x="1944913" y="2158014"/>
            <a:ext cx="9855201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The proposed methodology is described in two key steps: </a:t>
            </a:r>
          </a:p>
          <a:p>
            <a:pPr marL="342900" marR="0" lvl="0" indent="-3429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functional relationship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between varying deloaded PV sizes and corresponding optimal BESS is constructed. </a:t>
            </a:r>
          </a:p>
          <a:p>
            <a:pPr marL="342900" marR="0" lvl="0" indent="-342900" algn="l">
              <a:lnSpc>
                <a:spcPct val="13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The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cost factor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is taken into account in order to determine the optimum combination while giving each mechanism equal merit in terms of cost.</a:t>
            </a:r>
          </a:p>
        </p:txBody>
      </p:sp>
    </p:spTree>
    <p:extLst>
      <p:ext uri="{BB962C8B-B14F-4D97-AF65-F5344CB8AC3E}">
        <p14:creationId xmlns:p14="http://schemas.microsoft.com/office/powerpoint/2010/main" val="75091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226" name="Google Shape;226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227" name="Google Shape;227;p9"/>
          <p:cNvGrpSpPr/>
          <p:nvPr/>
        </p:nvGrpSpPr>
        <p:grpSpPr>
          <a:xfrm>
            <a:off x="17139618" y="9537243"/>
            <a:ext cx="1009562" cy="718947"/>
            <a:chOff x="0" y="-76200"/>
            <a:chExt cx="1346082" cy="958596"/>
          </a:xfrm>
        </p:grpSpPr>
        <p:sp>
          <p:nvSpPr>
            <p:cNvPr id="228" name="Google Shape;228;p9"/>
            <p:cNvSpPr/>
            <p:nvPr/>
          </p:nvSpPr>
          <p:spPr>
            <a:xfrm>
              <a:off x="0" y="0"/>
              <a:ext cx="1346082" cy="882396"/>
            </a:xfrm>
            <a:custGeom>
              <a:avLst/>
              <a:gdLst/>
              <a:ahLst/>
              <a:cxnLst/>
              <a:rect l="l" t="t" r="r" b="b"/>
              <a:pathLst>
                <a:path w="1346082" h="882396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82396"/>
                  </a:lnTo>
                  <a:lnTo>
                    <a:pt x="0" y="882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9" name="Google Shape;229;p9"/>
            <p:cNvSpPr txBox="1"/>
            <p:nvPr/>
          </p:nvSpPr>
          <p:spPr>
            <a:xfrm>
              <a:off x="0" y="-76200"/>
              <a:ext cx="1346082" cy="95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6932430" y="9594393"/>
            <a:ext cx="7223871" cy="557234"/>
            <a:chOff x="0" y="0"/>
            <a:chExt cx="12145119" cy="936848"/>
          </a:xfrm>
        </p:grpSpPr>
        <p:sp>
          <p:nvSpPr>
            <p:cNvPr id="231" name="Google Shape;231;p9"/>
            <p:cNvSpPr/>
            <p:nvPr/>
          </p:nvSpPr>
          <p:spPr>
            <a:xfrm>
              <a:off x="0" y="0"/>
              <a:ext cx="12145119" cy="936848"/>
            </a:xfrm>
            <a:custGeom>
              <a:avLst/>
              <a:gdLst/>
              <a:ahLst/>
              <a:cxnLst/>
              <a:rect l="l" t="t" r="r" b="b"/>
              <a:pathLst>
                <a:path w="12145119" h="936848" extrusionOk="0">
                  <a:moveTo>
                    <a:pt x="0" y="0"/>
                  </a:moveTo>
                  <a:lnTo>
                    <a:pt x="12145119" y="0"/>
                  </a:lnTo>
                  <a:lnTo>
                    <a:pt x="12145119" y="936848"/>
                  </a:lnTo>
                  <a:lnTo>
                    <a:pt x="0" y="936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9"/>
            <p:cNvSpPr txBox="1"/>
            <p:nvPr/>
          </p:nvSpPr>
          <p:spPr>
            <a:xfrm>
              <a:off x="0" y="57150"/>
              <a:ext cx="12145119" cy="879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1" i="0" u="none" strike="noStrike" cap="none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1024062304 Md. Nazmul Alam Munna</a:t>
              </a:r>
              <a:endParaRPr/>
            </a:p>
          </p:txBody>
        </p:sp>
      </p:grpSp>
      <p:pic>
        <p:nvPicPr>
          <p:cNvPr id="233" name="Google Shape;233;p9" title="EEE 6003 Presentation_page-0007.jpg"/>
          <p:cNvPicPr preferRelativeResize="0"/>
          <p:nvPr/>
        </p:nvPicPr>
        <p:blipFill rotWithShape="1">
          <a:blip r:embed="rId4">
            <a:alphaModFix/>
          </a:blip>
          <a:srcRect t="5979" b="31480"/>
          <a:stretch/>
        </p:blipFill>
        <p:spPr>
          <a:xfrm>
            <a:off x="3158108" y="25591"/>
            <a:ext cx="11971783" cy="1015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3114799" y="364074"/>
            <a:ext cx="12039298" cy="990218"/>
            <a:chOff x="-1728405" y="0"/>
            <a:chExt cx="16974988" cy="1320292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3545114" cy="1320292"/>
            </a:xfrm>
            <a:custGeom>
              <a:avLst/>
              <a:gdLst/>
              <a:ahLst/>
              <a:cxnLst/>
              <a:rect l="l" t="t" r="r" b="b"/>
              <a:pathLst>
                <a:path w="13545114" h="1320292" extrusionOk="0">
                  <a:moveTo>
                    <a:pt x="0" y="0"/>
                  </a:moveTo>
                  <a:lnTo>
                    <a:pt x="13545114" y="0"/>
                  </a:lnTo>
                  <a:lnTo>
                    <a:pt x="13545114" y="1320292"/>
                  </a:lnTo>
                  <a:lnTo>
                    <a:pt x="0" y="132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-1728405" y="66592"/>
              <a:ext cx="16974988" cy="12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08000"/>
                </a:lnSpc>
              </a:pPr>
              <a:r>
                <a:rPr lang="en-GB" sz="26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rPr>
                <a:t>Step 1: Initialization of the process and fixing initial deloading</a:t>
              </a:r>
              <a:endParaRPr lang="en-US" sz="2600" dirty="0">
                <a:latin typeface="IBM Plex Sans Medium" panose="020B0603050203000203" pitchFamily="34" charset="0"/>
              </a:endParaRPr>
            </a:p>
          </p:txBody>
        </p:sp>
      </p:grpSp>
      <p:cxnSp>
        <p:nvCxnSpPr>
          <p:cNvPr id="128" name="Google Shape;128;p3"/>
          <p:cNvCxnSpPr/>
          <p:nvPr/>
        </p:nvCxnSpPr>
        <p:spPr>
          <a:xfrm>
            <a:off x="3414617" y="1301671"/>
            <a:ext cx="11430225" cy="19125"/>
          </a:xfrm>
          <a:prstGeom prst="straightConnector1">
            <a:avLst/>
          </a:prstGeom>
          <a:noFill/>
          <a:ln w="88900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/>
              <p:nvPr/>
            </p:nvSpPr>
            <p:spPr>
              <a:xfrm>
                <a:off x="1705429" y="1593881"/>
                <a:ext cx="14877142" cy="1609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First, an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deloading percentage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</m:t>
                        </m:r>
                      </m:sub>
                    </m:sSub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an incremental deloading percentage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Pinc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are assigned to the grid's deployed PV systems. </a:t>
                </a:r>
              </a:p>
              <a:p>
                <a:pPr algn="just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percentage is based on the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overall PV penetration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the grid, calculated using</a:t>
                </a:r>
                <a:endParaRPr lang="en-GB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29" y="1593881"/>
                <a:ext cx="14877142" cy="1609158"/>
              </a:xfrm>
              <a:prstGeom prst="rect">
                <a:avLst/>
              </a:prstGeom>
              <a:blipFill>
                <a:blip r:embed="rId4"/>
                <a:stretch>
                  <a:fillRect l="-656" r="-615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/>
              <p:nvPr/>
            </p:nvSpPr>
            <p:spPr>
              <a:xfrm>
                <a:off x="6381100" y="3556924"/>
                <a:ext cx="5525800" cy="682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𝐏𝐕</m:t>
                        </m:r>
                        <m:r>
                          <a:rPr lang="en-GB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𝐏𝐕</m:t>
                            </m:r>
                            <m: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GB" sz="2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100%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3556924"/>
                <a:ext cx="5525800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oogle Shape;125;p3">
            <a:extLst>
              <a:ext uri="{FF2B5EF4-FFF2-40B4-BE49-F238E27FC236}">
                <a16:creationId xmlns:a16="http://schemas.microsoft.com/office/drawing/2014/main" id="{C07FB291-1F2A-49F3-AB84-725F7F6CFDF9}"/>
              </a:ext>
            </a:extLst>
          </p:cNvPr>
          <p:cNvGrpSpPr/>
          <p:nvPr/>
        </p:nvGrpSpPr>
        <p:grpSpPr>
          <a:xfrm>
            <a:off x="3114799" y="4466629"/>
            <a:ext cx="12039298" cy="990218"/>
            <a:chOff x="-1728405" y="0"/>
            <a:chExt cx="16974988" cy="1320292"/>
          </a:xfrm>
        </p:grpSpPr>
        <p:sp>
          <p:nvSpPr>
            <p:cNvPr id="32" name="Google Shape;126;p3">
              <a:extLst>
                <a:ext uri="{FF2B5EF4-FFF2-40B4-BE49-F238E27FC236}">
                  <a16:creationId xmlns:a16="http://schemas.microsoft.com/office/drawing/2014/main" id="{A8EE53D7-66CA-4085-8211-7EF8E0C6DF66}"/>
                </a:ext>
              </a:extLst>
            </p:cNvPr>
            <p:cNvSpPr/>
            <p:nvPr/>
          </p:nvSpPr>
          <p:spPr>
            <a:xfrm>
              <a:off x="0" y="0"/>
              <a:ext cx="13545114" cy="1320292"/>
            </a:xfrm>
            <a:custGeom>
              <a:avLst/>
              <a:gdLst/>
              <a:ahLst/>
              <a:cxnLst/>
              <a:rect l="l" t="t" r="r" b="b"/>
              <a:pathLst>
                <a:path w="13545114" h="1320292" extrusionOk="0">
                  <a:moveTo>
                    <a:pt x="0" y="0"/>
                  </a:moveTo>
                  <a:lnTo>
                    <a:pt x="13545114" y="0"/>
                  </a:lnTo>
                  <a:lnTo>
                    <a:pt x="13545114" y="1320292"/>
                  </a:lnTo>
                  <a:lnTo>
                    <a:pt x="0" y="132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" name="Google Shape;127;p3">
              <a:extLst>
                <a:ext uri="{FF2B5EF4-FFF2-40B4-BE49-F238E27FC236}">
                  <a16:creationId xmlns:a16="http://schemas.microsoft.com/office/drawing/2014/main" id="{6B026659-136D-479C-B4C0-D2A694292814}"/>
                </a:ext>
              </a:extLst>
            </p:cNvPr>
            <p:cNvSpPr txBox="1"/>
            <p:nvPr/>
          </p:nvSpPr>
          <p:spPr>
            <a:xfrm>
              <a:off x="-1728405" y="66592"/>
              <a:ext cx="16974988" cy="12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08000"/>
                </a:lnSpc>
              </a:pPr>
              <a:r>
                <a:rPr lang="en-GB" sz="26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rPr>
                <a:t>Step 2: Preconfigure Particle Swarm Optimization (PSO) Algorithm</a:t>
              </a:r>
              <a:r>
                <a:rPr lang="en-GB" sz="2600" b="1" dirty="0">
                  <a:effectLst/>
                  <a:latin typeface="IBM Plex Sans Medium" panose="020B0603050203000203" pitchFamily="34" charset="0"/>
                  <a:ea typeface="Cambria Math" panose="02040503050406030204" pitchFamily="18" charset="0"/>
                  <a:cs typeface="Vrinda" panose="020B0502040204020203" pitchFamily="34" charset="0"/>
                </a:rPr>
                <a:t> </a:t>
              </a:r>
              <a:r>
                <a:rPr lang="en-GB" sz="2600" dirty="0">
                  <a:latin typeface="IBM Plex Sans Medium" panose="020B0603050203000203" pitchFamily="34" charset="0"/>
                </a:rPr>
                <a:t>Methodology</a:t>
              </a:r>
              <a:endParaRPr lang="en-US" sz="2600" dirty="0">
                <a:latin typeface="IBM Plex Sans Medium" panose="020B0603050203000203" pitchFamily="34" charset="0"/>
              </a:endParaRPr>
            </a:p>
          </p:txBody>
        </p:sp>
      </p:grpSp>
      <p:cxnSp>
        <p:nvCxnSpPr>
          <p:cNvPr id="34" name="Google Shape;128;p3">
            <a:extLst>
              <a:ext uri="{FF2B5EF4-FFF2-40B4-BE49-F238E27FC236}">
                <a16:creationId xmlns:a16="http://schemas.microsoft.com/office/drawing/2014/main" id="{55445E10-989C-49FC-98A1-2F45BFB4BC90}"/>
              </a:ext>
            </a:extLst>
          </p:cNvPr>
          <p:cNvCxnSpPr/>
          <p:nvPr/>
        </p:nvCxnSpPr>
        <p:spPr>
          <a:xfrm>
            <a:off x="3414617" y="5404226"/>
            <a:ext cx="11430225" cy="19125"/>
          </a:xfrm>
          <a:prstGeom prst="straightConnector1">
            <a:avLst/>
          </a:prstGeom>
          <a:noFill/>
          <a:ln w="88900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40B663-567A-4CFB-B123-5C6CF4F11DF4}"/>
              </a:ext>
            </a:extLst>
          </p:cNvPr>
          <p:cNvSpPr txBox="1"/>
          <p:nvPr/>
        </p:nvSpPr>
        <p:spPr>
          <a:xfrm>
            <a:off x="1705430" y="5776002"/>
            <a:ext cx="14318342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This optimization approach attempts to </a:t>
            </a: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required BESS size.</a:t>
            </a:r>
            <a:endParaRPr lang="en-GB" sz="2400" b="1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Vrinda" panose="020B050204020402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85D997-60A5-4580-A933-4640B97DE239}"/>
                  </a:ext>
                </a:extLst>
              </p:cNvPr>
              <p:cNvSpPr txBox="1"/>
              <p:nvPr/>
            </p:nvSpPr>
            <p:spPr>
              <a:xfrm>
                <a:off x="6381100" y="6487748"/>
                <a:ext cx="5525800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𝑜𝑏𝑗𝑒𝑐𝑡𝑖𝑣𝑒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𝐵𝐸𝑆𝑆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85D997-60A5-4580-A933-4640B97DE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6487748"/>
                <a:ext cx="5525800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20C0637-7925-471B-901E-0D1155CD4213}"/>
              </a:ext>
            </a:extLst>
          </p:cNvPr>
          <p:cNvSpPr txBox="1"/>
          <p:nvPr/>
        </p:nvSpPr>
        <p:spPr>
          <a:xfrm>
            <a:off x="1705429" y="7088128"/>
            <a:ext cx="14877142" cy="229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Maintaining power system balance results in a non-linear calculation in the optimization process.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PSO 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is a comparatively simpler model that demonstrates efficient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convergence towards the global optimum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enabling the methodology to achieve stable outcomes and maintain security at a lower cost per calculation.</a:t>
            </a:r>
            <a:endParaRPr lang="en-GB" sz="24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Python script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is integrated with the </a:t>
            </a:r>
            <a:r>
              <a:rPr lang="en-GB" sz="2400" b="1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DIgSILENT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 </a:t>
            </a:r>
            <a:r>
              <a:rPr lang="en-GB" sz="2400" b="1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PowerFactory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 environment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to deal with the power system's non-linearity and to implement the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18027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976</Words>
  <Application>Microsoft Office PowerPoint</Application>
  <PresentationFormat>Custom</PresentationFormat>
  <Paragraphs>127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IBM Plex Sans SemiBold</vt:lpstr>
      <vt:lpstr>IBM Plex Sans Medium</vt:lpstr>
      <vt:lpstr>July</vt:lpstr>
      <vt:lpstr>Calibri</vt:lpstr>
      <vt:lpstr>Cambria Math</vt:lpstr>
      <vt:lpstr>IBM Plex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Nazmul Alam Munna</dc:creator>
  <cp:lastModifiedBy>1024062304 - Md Nazmul Alam Munna</cp:lastModifiedBy>
  <cp:revision>44</cp:revision>
  <dcterms:created xsi:type="dcterms:W3CDTF">2006-08-16T00:00:00Z</dcterms:created>
  <dcterms:modified xsi:type="dcterms:W3CDTF">2026-01-31T20:08:08Z</dcterms:modified>
</cp:coreProperties>
</file>